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1"/>
  </p:sldMasterIdLst>
  <p:sldIdLst>
    <p:sldId id="256" r:id="rId2"/>
    <p:sldId id="270" r:id="rId3"/>
    <p:sldId id="258" r:id="rId4"/>
    <p:sldId id="262" r:id="rId5"/>
    <p:sldId id="269" r:id="rId6"/>
    <p:sldId id="266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41ACE-6663-493F-AE8D-131F82FDE4D9}" v="2" dt="2025-03-18T16:57:10.244"/>
    <p1510:client id="{A51CE79A-8FF6-F220-79FD-B606C48DB97A}" v="4" dt="2025-03-18T16:42:33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307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yliss, Jill" userId="1c0a1165-55e0-4f4c-ade1-ef6aa344908f" providerId="ADAL" clId="{75A41ACE-6663-493F-AE8D-131F82FDE4D9}"/>
    <pc:docChg chg="custSel modSld">
      <pc:chgData name="Bayliss, Jill" userId="1c0a1165-55e0-4f4c-ade1-ef6aa344908f" providerId="ADAL" clId="{75A41ACE-6663-493F-AE8D-131F82FDE4D9}" dt="2025-03-18T16:57:13.763" v="118" actId="1076"/>
      <pc:docMkLst>
        <pc:docMk/>
      </pc:docMkLst>
      <pc:sldChg chg="addSp delSp modSp mod delAnim">
        <pc:chgData name="Bayliss, Jill" userId="1c0a1165-55e0-4f4c-ade1-ef6aa344908f" providerId="ADAL" clId="{75A41ACE-6663-493F-AE8D-131F82FDE4D9}" dt="2025-03-18T16:57:13.763" v="118" actId="1076"/>
        <pc:sldMkLst>
          <pc:docMk/>
          <pc:sldMk cId="925944893" sldId="266"/>
        </pc:sldMkLst>
        <pc:spChg chg="add mod">
          <ac:chgData name="Bayliss, Jill" userId="1c0a1165-55e0-4f4c-ade1-ef6aa344908f" providerId="ADAL" clId="{75A41ACE-6663-493F-AE8D-131F82FDE4D9}" dt="2025-03-18T16:55:11.388" v="108" actId="20577"/>
          <ac:spMkLst>
            <pc:docMk/>
            <pc:sldMk cId="925944893" sldId="266"/>
            <ac:spMk id="4" creationId="{EE5CE4F8-F5A6-A640-DF59-91098B056862}"/>
          </ac:spMkLst>
        </pc:spChg>
        <pc:spChg chg="mod">
          <ac:chgData name="Bayliss, Jill" userId="1c0a1165-55e0-4f4c-ade1-ef6aa344908f" providerId="ADAL" clId="{75A41ACE-6663-493F-AE8D-131F82FDE4D9}" dt="2025-03-18T16:55:15.368" v="117" actId="20577"/>
          <ac:spMkLst>
            <pc:docMk/>
            <pc:sldMk cId="925944893" sldId="266"/>
            <ac:spMk id="5" creationId="{00000000-0000-0000-0000-000000000000}"/>
          </ac:spMkLst>
        </pc:spChg>
        <pc:picChg chg="del">
          <ac:chgData name="Bayliss, Jill" userId="1c0a1165-55e0-4f4c-ade1-ef6aa344908f" providerId="ADAL" clId="{75A41ACE-6663-493F-AE8D-131F82FDE4D9}" dt="2025-03-18T16:53:27.787" v="100" actId="478"/>
          <ac:picMkLst>
            <pc:docMk/>
            <pc:sldMk cId="925944893" sldId="266"/>
            <ac:picMk id="3" creationId="{62AB53DD-9861-60B2-2C05-164DBE1A23FC}"/>
          </ac:picMkLst>
        </pc:picChg>
        <pc:picChg chg="mod">
          <ac:chgData name="Bayliss, Jill" userId="1c0a1165-55e0-4f4c-ade1-ef6aa344908f" providerId="ADAL" clId="{75A41ACE-6663-493F-AE8D-131F82FDE4D9}" dt="2025-03-18T16:57:13.763" v="118" actId="1076"/>
          <ac:picMkLst>
            <pc:docMk/>
            <pc:sldMk cId="925944893" sldId="266"/>
            <ac:picMk id="6" creationId="{8411FAE9-9649-5DF1-73CE-58D1006AD01B}"/>
          </ac:picMkLst>
        </pc:picChg>
      </pc:sldChg>
    </pc:docChg>
  </pc:docChgLst>
  <pc:docChgLst>
    <pc:chgData name="Bayliss, Jill" userId="S::jbayliss@washoeschools.net::1c0a1165-55e0-4f4c-ade1-ef6aa344908f" providerId="AD" clId="Web-{A51CE79A-8FF6-F220-79FD-B606C48DB97A}"/>
    <pc:docChg chg="modSld">
      <pc:chgData name="Bayliss, Jill" userId="S::jbayliss@washoeschools.net::1c0a1165-55e0-4f4c-ade1-ef6aa344908f" providerId="AD" clId="Web-{A51CE79A-8FF6-F220-79FD-B606C48DB97A}" dt="2025-03-18T16:42:33.860" v="3" actId="14100"/>
      <pc:docMkLst>
        <pc:docMk/>
      </pc:docMkLst>
      <pc:sldChg chg="addSp delSp modSp">
        <pc:chgData name="Bayliss, Jill" userId="S::jbayliss@washoeschools.net::1c0a1165-55e0-4f4c-ade1-ef6aa344908f" providerId="AD" clId="Web-{A51CE79A-8FF6-F220-79FD-B606C48DB97A}" dt="2025-03-18T16:42:33.860" v="3" actId="14100"/>
        <pc:sldMkLst>
          <pc:docMk/>
          <pc:sldMk cId="4058425483" sldId="267"/>
        </pc:sldMkLst>
        <pc:picChg chg="add mod">
          <ac:chgData name="Bayliss, Jill" userId="S::jbayliss@washoeschools.net::1c0a1165-55e0-4f4c-ade1-ef6aa344908f" providerId="AD" clId="Web-{A51CE79A-8FF6-F220-79FD-B606C48DB97A}" dt="2025-03-18T16:42:33.860" v="3" actId="14100"/>
          <ac:picMkLst>
            <pc:docMk/>
            <pc:sldMk cId="4058425483" sldId="267"/>
            <ac:picMk id="3" creationId="{C11A9499-6EA6-CF3A-6C98-3D29B85F58B1}"/>
          </ac:picMkLst>
        </pc:picChg>
        <pc:picChg chg="del">
          <ac:chgData name="Bayliss, Jill" userId="S::jbayliss@washoeschools.net::1c0a1165-55e0-4f4c-ade1-ef6aa344908f" providerId="AD" clId="Web-{A51CE79A-8FF6-F220-79FD-B606C48DB97A}" dt="2025-03-18T16:42:26.125" v="0"/>
          <ac:picMkLst>
            <pc:docMk/>
            <pc:sldMk cId="4058425483" sldId="267"/>
            <ac:picMk id="7" creationId="{947A9C9A-C803-BB29-F7F5-A7FB9E1A2F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102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6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6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4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3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0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8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hyperlink" Target="http://www.washoeschools.net/skyranc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SKY RANCH MIDDLE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HOME OF THE THUNDERBOLTS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873" y="5153891"/>
            <a:ext cx="10704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To Most People the sky is the limit--To Thunderbolts, the sky is Home!!</a:t>
            </a:r>
            <a:endParaRPr lang="en-US" sz="2400"/>
          </a:p>
          <a:p>
            <a:r>
              <a:rPr lang="en-US"/>
              <a:t>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9FE82C-EDEA-98DE-AAD1-524570108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1119" y="6225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THUNDERBOLTS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57" y="77739"/>
            <a:ext cx="5307307" cy="3281281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6DEE22-8C3B-4F02-AA6C-B0929A2A108E}"/>
              </a:ext>
            </a:extLst>
          </p:cNvPr>
          <p:cNvSpPr txBox="1"/>
          <p:nvPr/>
        </p:nvSpPr>
        <p:spPr>
          <a:xfrm rot="20400000">
            <a:off x="1311925" y="4930543"/>
            <a:ext cx="19394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JILL BAYLISS</a:t>
            </a:r>
          </a:p>
          <a:p>
            <a:r>
              <a:rPr lang="en-US" dirty="0"/>
              <a:t>Principal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325582-DFFF-4A5B-84C6-654E190881F8}"/>
              </a:ext>
            </a:extLst>
          </p:cNvPr>
          <p:cNvSpPr txBox="1"/>
          <p:nvPr/>
        </p:nvSpPr>
        <p:spPr>
          <a:xfrm>
            <a:off x="6157704" y="3752553"/>
            <a:ext cx="20598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KATI FITZPATRICK</a:t>
            </a:r>
          </a:p>
          <a:p>
            <a:r>
              <a:rPr lang="en-US" dirty="0"/>
              <a:t>Asst. Principal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957076-46AE-4610-9637-17CD860ABDE2}"/>
              </a:ext>
            </a:extLst>
          </p:cNvPr>
          <p:cNvSpPr txBox="1"/>
          <p:nvPr/>
        </p:nvSpPr>
        <p:spPr>
          <a:xfrm>
            <a:off x="8988939" y="3705760"/>
            <a:ext cx="1972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HUGO GUILLEN</a:t>
            </a:r>
          </a:p>
          <a:p>
            <a:r>
              <a:rPr lang="en-US" dirty="0"/>
              <a:t>Dean</a:t>
            </a:r>
          </a:p>
        </p:txBody>
      </p:sp>
      <p:pic>
        <p:nvPicPr>
          <p:cNvPr id="3" name="Picture 3" descr="A picture containing person, window, posing&#10;&#10;Description automatically generated">
            <a:extLst>
              <a:ext uri="{FF2B5EF4-FFF2-40B4-BE49-F238E27FC236}">
                <a16:creationId xmlns:a16="http://schemas.microsoft.com/office/drawing/2014/main" id="{B40EA5CF-68B7-2E0F-26EA-00282250D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477071" y="2449682"/>
            <a:ext cx="2084682" cy="2424308"/>
          </a:xfrm>
          <a:prstGeom prst="rect">
            <a:avLst/>
          </a:prstGeom>
        </p:spPr>
      </p:pic>
      <p:pic>
        <p:nvPicPr>
          <p:cNvPr id="4" name="Picture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DA7CF00B-361B-39BD-3674-730A681D4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704" y="4550786"/>
            <a:ext cx="1943571" cy="2121098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6959D84F-55FE-9DE4-B849-9D9B6272DE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76" r="13480"/>
          <a:stretch/>
        </p:blipFill>
        <p:spPr>
          <a:xfrm rot="5400000">
            <a:off x="3142721" y="4522576"/>
            <a:ext cx="2107454" cy="2163874"/>
          </a:xfrm>
          <a:prstGeom prst="rect">
            <a:avLst/>
          </a:prstGeom>
        </p:spPr>
      </p:pic>
      <p:pic>
        <p:nvPicPr>
          <p:cNvPr id="10" name="Picture 9" descr="A person standing in front of a board with a clock&#10;&#10;Description automatically generated">
            <a:extLst>
              <a:ext uri="{FF2B5EF4-FFF2-40B4-BE49-F238E27FC236}">
                <a16:creationId xmlns:a16="http://schemas.microsoft.com/office/drawing/2014/main" id="{38CDD94A-453D-1376-ADEC-B826843370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01" t="22647" r="40713" b="32995"/>
          <a:stretch/>
        </p:blipFill>
        <p:spPr>
          <a:xfrm rot="5400000">
            <a:off x="8948232" y="4406376"/>
            <a:ext cx="2054013" cy="228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54D61F-7A86-F0FE-8B83-F95A9472FAE9}"/>
              </a:ext>
            </a:extLst>
          </p:cNvPr>
          <p:cNvSpPr txBox="1"/>
          <p:nvPr/>
        </p:nvSpPr>
        <p:spPr>
          <a:xfrm>
            <a:off x="3114511" y="3732139"/>
            <a:ext cx="216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BRAD NAUGHTON</a:t>
            </a:r>
          </a:p>
          <a:p>
            <a:r>
              <a:rPr lang="en-US" dirty="0"/>
              <a:t>Asst. Principal</a:t>
            </a:r>
          </a:p>
        </p:txBody>
      </p:sp>
      <p:pic>
        <p:nvPicPr>
          <p:cNvPr id="9" name="admin">
            <a:hlinkClick r:id="" action="ppaction://media"/>
            <a:extLst>
              <a:ext uri="{FF2B5EF4-FFF2-40B4-BE49-F238E27FC236}">
                <a16:creationId xmlns:a16="http://schemas.microsoft.com/office/drawing/2014/main" id="{038158C7-DF1E-BEF7-8E0C-4A27E356F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9900" y="6086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Sky Ranch Airport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1873" y="1662545"/>
            <a:ext cx="6354961" cy="4697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036" y="2066025"/>
            <a:ext cx="25492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Opened in November 1941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Closed 1970ish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Original site for RENO AIR RACES 1964 and 1965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Airport">
            <a:hlinkClick r:id="" action="ppaction://media"/>
            <a:extLst>
              <a:ext uri="{FF2B5EF4-FFF2-40B4-BE49-F238E27FC236}">
                <a16:creationId xmlns:a16="http://schemas.microsoft.com/office/drawing/2014/main" id="{64B4928A-28ED-24CF-7444-8985E1A2D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2490" y="6095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FLIGHT PLAN    </a:t>
            </a:r>
            <a:r>
              <a:rPr lang="en-US" sz="2400"/>
              <a:t>What we want our students to do!!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04012"/>
              </p:ext>
            </p:extLst>
          </p:nvPr>
        </p:nvGraphicFramePr>
        <p:xfrm>
          <a:off x="526471" y="3870036"/>
          <a:ext cx="11453092" cy="2530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271">
                  <a:extLst>
                    <a:ext uri="{9D8B030D-6E8A-4147-A177-3AD203B41FA5}">
                      <a16:colId xmlns:a16="http://schemas.microsoft.com/office/drawing/2014/main" val="1901638537"/>
                    </a:ext>
                  </a:extLst>
                </a:gridCol>
                <a:gridCol w="1466285">
                  <a:extLst>
                    <a:ext uri="{9D8B030D-6E8A-4147-A177-3AD203B41FA5}">
                      <a16:colId xmlns:a16="http://schemas.microsoft.com/office/drawing/2014/main" val="3683894911"/>
                    </a:ext>
                  </a:extLst>
                </a:gridCol>
                <a:gridCol w="1606457">
                  <a:extLst>
                    <a:ext uri="{9D8B030D-6E8A-4147-A177-3AD203B41FA5}">
                      <a16:colId xmlns:a16="http://schemas.microsoft.com/office/drawing/2014/main" val="2448337129"/>
                    </a:ext>
                  </a:extLst>
                </a:gridCol>
                <a:gridCol w="1819076">
                  <a:extLst>
                    <a:ext uri="{9D8B030D-6E8A-4147-A177-3AD203B41FA5}">
                      <a16:colId xmlns:a16="http://schemas.microsoft.com/office/drawing/2014/main" val="2974336300"/>
                    </a:ext>
                  </a:extLst>
                </a:gridCol>
                <a:gridCol w="1827723">
                  <a:extLst>
                    <a:ext uri="{9D8B030D-6E8A-4147-A177-3AD203B41FA5}">
                      <a16:colId xmlns:a16="http://schemas.microsoft.com/office/drawing/2014/main" val="612854377"/>
                    </a:ext>
                  </a:extLst>
                </a:gridCol>
                <a:gridCol w="1460788">
                  <a:extLst>
                    <a:ext uri="{9D8B030D-6E8A-4147-A177-3AD203B41FA5}">
                      <a16:colId xmlns:a16="http://schemas.microsoft.com/office/drawing/2014/main" val="3533376774"/>
                    </a:ext>
                  </a:extLst>
                </a:gridCol>
                <a:gridCol w="1717492">
                  <a:extLst>
                    <a:ext uri="{9D8B030D-6E8A-4147-A177-3AD203B41FA5}">
                      <a16:colId xmlns:a16="http://schemas.microsoft.com/office/drawing/2014/main" val="2241027535"/>
                    </a:ext>
                  </a:extLst>
                </a:gridCol>
              </a:tblGrid>
              <a:tr h="25307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FEARLESS: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When fears are grounded, dreams take flight.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0000FF"/>
                          </a:highlight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LEADER: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Know the way, go the way, show the way.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INTEGRITY: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 the right thing even when no one is watching.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GRIT: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Perseverance and passion to keep you going.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HONESTY: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If you want to be trusted, be honest.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 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TOLERANCE: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willingness to embrace another’s uniqueness.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737379"/>
                  </a:ext>
                </a:extLst>
              </a:tr>
            </a:tbl>
          </a:graphicData>
        </a:graphic>
      </p:graphicFrame>
      <p:pic>
        <p:nvPicPr>
          <p:cNvPr id="7" name="Picture" title="SR Thunderbolt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2" y="4174835"/>
            <a:ext cx="1477819" cy="149629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5B1545-4367-4460-B004-EBF5ADE30D70}"/>
              </a:ext>
            </a:extLst>
          </p:cNvPr>
          <p:cNvSpPr txBox="1">
            <a:spLocks/>
          </p:cNvSpPr>
          <p:nvPr/>
        </p:nvSpPr>
        <p:spPr>
          <a:xfrm>
            <a:off x="1616772" y="2138965"/>
            <a:ext cx="8825659" cy="2426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Sky Ranch Middle School builds </a:t>
            </a:r>
            <a:r>
              <a:rPr lang="en-US" sz="2800">
                <a:solidFill>
                  <a:schemeClr val="accent2"/>
                </a:solidFill>
              </a:rPr>
              <a:t>Fearless</a:t>
            </a:r>
            <a:r>
              <a:rPr lang="en-US" sz="2800"/>
              <a:t> young </a:t>
            </a:r>
            <a:r>
              <a:rPr lang="en-US" sz="2800">
                <a:solidFill>
                  <a:schemeClr val="accent2"/>
                </a:solidFill>
              </a:rPr>
              <a:t>Leaders </a:t>
            </a:r>
            <a:r>
              <a:rPr lang="en-US" sz="2800"/>
              <a:t>who demonstrate </a:t>
            </a:r>
            <a:r>
              <a:rPr lang="en-US" sz="2800">
                <a:solidFill>
                  <a:schemeClr val="accent2"/>
                </a:solidFill>
              </a:rPr>
              <a:t>Integrity</a:t>
            </a:r>
            <a:r>
              <a:rPr lang="en-US" sz="2800"/>
              <a:t>, </a:t>
            </a:r>
            <a:r>
              <a:rPr lang="en-US" sz="2800">
                <a:solidFill>
                  <a:schemeClr val="accent2"/>
                </a:solidFill>
              </a:rPr>
              <a:t>Grit</a:t>
            </a:r>
            <a:r>
              <a:rPr lang="en-US" sz="2800"/>
              <a:t>, </a:t>
            </a:r>
            <a:r>
              <a:rPr lang="en-US" sz="2800">
                <a:solidFill>
                  <a:schemeClr val="accent2"/>
                </a:solidFill>
              </a:rPr>
              <a:t>Honesty</a:t>
            </a:r>
            <a:r>
              <a:rPr lang="en-US" sz="2800"/>
              <a:t>, and </a:t>
            </a:r>
            <a:r>
              <a:rPr lang="en-US" sz="2800">
                <a:solidFill>
                  <a:schemeClr val="accent2"/>
                </a:solidFill>
              </a:rPr>
              <a:t>Tolerance</a:t>
            </a:r>
            <a:r>
              <a:rPr lang="en-US" sz="2800"/>
              <a:t> through their academic excellence and citizenship.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A4BD21-8D39-FD3F-8B64-569FACFCE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2329" y="6277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676"/>
    </mc:Choice>
    <mc:Fallback xmlns="">
      <p:transition spd="slow" advClick="0" advTm="2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SRMS GRADING POLICY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4455097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Philosophy of Grading </a:t>
            </a:r>
          </a:p>
          <a:p>
            <a:r>
              <a:rPr lang="en-US"/>
              <a:t>Grading should represent mastery of standards-based content. </a:t>
            </a:r>
          </a:p>
          <a:p>
            <a:r>
              <a:rPr lang="en-US"/>
              <a:t>Grading represents what a student is able to do!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D05C14-3239-4E32-849F-FB4CBE799832}"/>
              </a:ext>
            </a:extLst>
          </p:cNvPr>
          <p:cNvSpPr txBox="1">
            <a:spLocks/>
          </p:cNvSpPr>
          <p:nvPr/>
        </p:nvSpPr>
        <p:spPr>
          <a:xfrm>
            <a:off x="6281414" y="2336873"/>
            <a:ext cx="4455097" cy="3599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HOW GRADING WORKS: </a:t>
            </a:r>
          </a:p>
          <a:p>
            <a:r>
              <a:rPr lang="en-US"/>
              <a:t>Grades are based on two categories—Classwork/Homework and Assessments/Projects </a:t>
            </a:r>
          </a:p>
          <a:p>
            <a:r>
              <a:rPr lang="en-US"/>
              <a:t>Classwork/Homework is 15%</a:t>
            </a:r>
          </a:p>
          <a:p>
            <a:r>
              <a:rPr lang="en-US"/>
              <a:t>Assessment/Projects is 85% </a:t>
            </a:r>
          </a:p>
          <a:p>
            <a:r>
              <a:rPr lang="en-US"/>
              <a:t>Multiple opportunities to succeed—retakes!!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05FBEA-FE84-606B-1B8E-E05594389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1942" y="61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SCHEDULES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4147" y="2354311"/>
            <a:ext cx="3244054" cy="33496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rtl="0" fontAlgn="base">
              <a:lnSpc>
                <a:spcPts val="2325"/>
              </a:lnSpc>
            </a:pP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ELECTIVES –8th Grade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SEMESTER COURSES      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 err="1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Edgenuity</a:t>
            </a:r>
            <a:endParaRPr lang="en-US" sz="1800" b="0" i="0" u="none" strike="noStrike" dirty="0">
              <a:solidFill>
                <a:srgbClr val="FFFFFF"/>
              </a:solidFill>
              <a:effectLst/>
              <a:latin typeface="Trebuchet MS" panose="020B0603020202020204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21st Century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Agriculture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Stem Lab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Robotics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Art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Digital Drawing and Painting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PE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Total Fitness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1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Conditioning </a:t>
            </a:r>
            <a:endParaRPr lang="en-US" sz="24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77F75-09E5-46BE-B3B8-1D00C95593A1}"/>
              </a:ext>
            </a:extLst>
          </p:cNvPr>
          <p:cNvSpPr txBox="1"/>
          <p:nvPr/>
        </p:nvSpPr>
        <p:spPr>
          <a:xfrm>
            <a:off x="604820" y="2345894"/>
            <a:ext cx="3482109" cy="35394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  <a:r>
              <a:rPr lang="en-US" sz="2400" b="1" baseline="30000" dirty="0"/>
              <a:t>th</a:t>
            </a:r>
            <a:r>
              <a:rPr lang="en-US" sz="2400" b="1" dirty="0"/>
              <a:t> Grade Schedule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Core Classes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Math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Science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ELA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Social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Electives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2 periods—either semester or year long class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 Enrichment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CE4F8-F5A6-A640-DF59-91098B056862}"/>
              </a:ext>
            </a:extLst>
          </p:cNvPr>
          <p:cNvSpPr txBox="1"/>
          <p:nvPr/>
        </p:nvSpPr>
        <p:spPr>
          <a:xfrm>
            <a:off x="8145420" y="2360919"/>
            <a:ext cx="3244054" cy="2481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rtl="0" fontAlgn="base">
              <a:lnSpc>
                <a:spcPts val="27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YEAR LONG COURSES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700"/>
              </a:lnSpc>
            </a:pP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Advanced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 Band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700"/>
              </a:lnSpc>
            </a:pP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Advanced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 Choir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700"/>
              </a:lnSpc>
            </a:pP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Advanced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 Orchestra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7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Leadership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​</a:t>
            </a:r>
            <a:endParaRPr lang="en-US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2700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Yearbook</a:t>
            </a:r>
          </a:p>
          <a:p>
            <a:pPr algn="l" rtl="0" fontAlgn="base">
              <a:lnSpc>
                <a:spcPts val="2700"/>
              </a:lnSpc>
            </a:pP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Spanish</a:t>
            </a:r>
            <a:endParaRPr lang="en-US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11FAE9-9649-5DF1-73CE-58D1006AD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230" y="60690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Please complete ON-LINE registration </a:t>
            </a:r>
          </a:p>
          <a:p>
            <a:r>
              <a:rPr lang="en-US" dirty="0"/>
              <a:t>Registration for Electives </a:t>
            </a:r>
          </a:p>
          <a:p>
            <a:pPr lvl="1"/>
            <a:r>
              <a:rPr lang="en-US" dirty="0"/>
              <a:t>Electronic form for 6</a:t>
            </a:r>
            <a:r>
              <a:rPr lang="en-US" baseline="30000" dirty="0"/>
              <a:t>th</a:t>
            </a:r>
            <a:r>
              <a:rPr lang="en-US" dirty="0"/>
              <a:t>—7</a:t>
            </a:r>
            <a:r>
              <a:rPr lang="en-US" baseline="30000" dirty="0"/>
              <a:t>th</a:t>
            </a:r>
            <a:r>
              <a:rPr lang="en-US" dirty="0"/>
              <a:t>—or 8</a:t>
            </a:r>
            <a:r>
              <a:rPr lang="en-US" baseline="30000" dirty="0"/>
              <a:t>th</a:t>
            </a:r>
            <a:r>
              <a:rPr lang="en-US" dirty="0"/>
              <a:t>.  One submission!!  Due June 1st</a:t>
            </a:r>
          </a:p>
          <a:p>
            <a:r>
              <a:rPr lang="en-US" dirty="0"/>
              <a:t>Website: 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www.washoeschools.net/skyranch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7D8DA-6801-FF02-2380-738348C9D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540" y="60306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8th Grade Registration FORM 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>
          <a:xfrm>
            <a:off x="728957" y="2336800"/>
            <a:ext cx="6479239" cy="3598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2628">
              <a:spcAft>
                <a:spcPts val="600"/>
              </a:spcAft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2628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QR code for the Elective FORM</a:t>
            </a:r>
          </a:p>
          <a:p>
            <a:pPr defTabSz="452628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the links on the website to access the handouts and course descriptions.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87937" y="2488808"/>
            <a:ext cx="3375821" cy="1071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2628">
              <a:spcAft>
                <a:spcPts val="600"/>
              </a:spcAft>
            </a:pPr>
            <a:r>
              <a:rPr lang="en-US" sz="178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QR Code for Elective FORM: </a:t>
            </a:r>
          </a:p>
          <a:p>
            <a:pPr defTabSz="452628">
              <a:spcAft>
                <a:spcPts val="600"/>
              </a:spcAft>
            </a:pPr>
            <a:endParaRPr lang="en-US" sz="1782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33E5D-29DB-9654-1F99-AB5E754B5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2956" y="6112034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A9499-6EA6-CF3A-6C98-3D29B85F5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526" y="3125440"/>
            <a:ext cx="2926262" cy="29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373</Words>
  <Application>Microsoft Office PowerPoint</Application>
  <PresentationFormat>Widescreen</PresentationFormat>
  <Paragraphs>88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Segoe UI</vt:lpstr>
      <vt:lpstr>Trebuchet MS</vt:lpstr>
      <vt:lpstr>Berlin</vt:lpstr>
      <vt:lpstr>SKY RANCH MIDDLE SCHOOL</vt:lpstr>
      <vt:lpstr>THUNDERBOLTS</vt:lpstr>
      <vt:lpstr>Original Sky Ranch Airport </vt:lpstr>
      <vt:lpstr>OUR FLIGHT PLAN    What we want our students to do!!  </vt:lpstr>
      <vt:lpstr>SRMS GRADING POLICY </vt:lpstr>
      <vt:lpstr>STUDENT SCHEDULES </vt:lpstr>
      <vt:lpstr>REGISTRATION </vt:lpstr>
      <vt:lpstr>8th Grade Registration FORM 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 RANCH MIDDLE SCHOOL</dc:title>
  <dc:creator>Leonhard, Gina</dc:creator>
  <cp:lastModifiedBy>Bayliss, Jill</cp:lastModifiedBy>
  <cp:revision>71</cp:revision>
  <dcterms:created xsi:type="dcterms:W3CDTF">2019-02-02T22:14:29Z</dcterms:created>
  <dcterms:modified xsi:type="dcterms:W3CDTF">2025-03-18T16:57:16Z</dcterms:modified>
</cp:coreProperties>
</file>